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0" r:id="rId14"/>
    <p:sldId id="272" r:id="rId15"/>
    <p:sldId id="273" r:id="rId16"/>
    <p:sldId id="271" r:id="rId17"/>
    <p:sldId id="264"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3211" y="-109728"/>
            <a:ext cx="6574773" cy="3021733"/>
          </a:xfrm>
        </p:spPr>
        <p:txBody>
          <a:bodyPr/>
          <a:lstStyle/>
          <a:p>
            <a:r>
              <a:rPr lang="fr-FR" sz="9600" dirty="0" smtClean="0"/>
              <a:t>Vital Signs</a:t>
            </a:r>
            <a:endParaRPr lang="fr-FR" sz="9600" dirty="0"/>
          </a:p>
        </p:txBody>
      </p:sp>
      <p:sp>
        <p:nvSpPr>
          <p:cNvPr id="3" name="Subtitle 2"/>
          <p:cNvSpPr>
            <a:spLocks noGrp="1"/>
          </p:cNvSpPr>
          <p:nvPr>
            <p:ph type="subTitle" idx="1"/>
          </p:nvPr>
        </p:nvSpPr>
        <p:spPr>
          <a:xfrm>
            <a:off x="3538732" y="3056346"/>
            <a:ext cx="7297434" cy="3310554"/>
          </a:xfrm>
        </p:spPr>
        <p:txBody>
          <a:bodyPr>
            <a:noAutofit/>
          </a:bodyPr>
          <a:lstStyle/>
          <a:p>
            <a:r>
              <a:rPr lang="fr-FR" sz="4000" dirty="0" smtClean="0"/>
              <a:t>                                                           </a:t>
            </a:r>
            <a:r>
              <a:rPr lang="fr-FR" sz="4000" dirty="0" smtClean="0"/>
              <a:t>             </a:t>
            </a:r>
            <a:r>
              <a:rPr lang="fr-FR" sz="4000" dirty="0" err="1" smtClean="0"/>
              <a:t>Practical</a:t>
            </a:r>
            <a:r>
              <a:rPr lang="fr-FR" sz="4000" dirty="0" smtClean="0"/>
              <a:t> </a:t>
            </a:r>
            <a:r>
              <a:rPr lang="fr-FR" sz="4000" dirty="0" smtClean="0"/>
              <a:t>guide </a:t>
            </a:r>
          </a:p>
          <a:p>
            <a:endParaRPr lang="fr-FR" sz="4000" dirty="0"/>
          </a:p>
          <a:p>
            <a:r>
              <a:rPr lang="fr-FR" sz="4000" dirty="0" smtClean="0"/>
              <a:t>Dr Thierno A DIALLO, </a:t>
            </a:r>
            <a:r>
              <a:rPr lang="fr-FR" dirty="0" err="1" smtClean="0"/>
              <a:t>cardiologist</a:t>
            </a:r>
            <a:endParaRPr lang="fr-FR" dirty="0" smtClean="0"/>
          </a:p>
          <a:p>
            <a:r>
              <a:rPr lang="fr-FR" dirty="0"/>
              <a:t> </a:t>
            </a:r>
            <a:r>
              <a:rPr lang="fr-FR" dirty="0" smtClean="0"/>
              <a:t>   The UTG, BANJUL    18th </a:t>
            </a:r>
            <a:r>
              <a:rPr lang="fr-FR" dirty="0" err="1" smtClean="0"/>
              <a:t>October</a:t>
            </a:r>
            <a:r>
              <a:rPr lang="fr-FR" dirty="0" smtClean="0"/>
              <a:t>  2015</a:t>
            </a:r>
          </a:p>
        </p:txBody>
      </p:sp>
    </p:spTree>
    <p:extLst>
      <p:ext uri="{BB962C8B-B14F-4D97-AF65-F5344CB8AC3E}">
        <p14:creationId xmlns:p14="http://schemas.microsoft.com/office/powerpoint/2010/main" val="78204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6000" dirty="0" err="1"/>
              <a:t>Oxygen</a:t>
            </a:r>
            <a:r>
              <a:rPr lang="fr-FR" sz="6000" dirty="0"/>
              <a:t> Saturation</a:t>
            </a:r>
          </a:p>
        </p:txBody>
      </p:sp>
      <p:sp>
        <p:nvSpPr>
          <p:cNvPr id="3" name="Content Placeholder 2"/>
          <p:cNvSpPr>
            <a:spLocks noGrp="1"/>
          </p:cNvSpPr>
          <p:nvPr>
            <p:ph idx="1"/>
          </p:nvPr>
        </p:nvSpPr>
        <p:spPr/>
        <p:txBody>
          <a:bodyPr/>
          <a:lstStyle/>
          <a:p>
            <a:r>
              <a:rPr lang="en-US" dirty="0" smtClean="0"/>
              <a:t>The red </a:t>
            </a:r>
            <a:r>
              <a:rPr lang="en-US" dirty="0"/>
              <a:t>blood cell </a:t>
            </a:r>
            <a:r>
              <a:rPr lang="en-US" i="1" dirty="0">
                <a:solidFill>
                  <a:srgbClr val="FFFF00"/>
                </a:solidFill>
              </a:rPr>
              <a:t>oxygen carrying capacity </a:t>
            </a:r>
            <a:r>
              <a:rPr lang="en-US" dirty="0"/>
              <a:t>has become available in all hospitals and many clinics. While imperfect, it can provide important information about cardio-pulmonary dysfunction and is considered by many to be a fifth vital sign. In particular, for those suffering from either acute or chronic cardio-pulmonary disorders, it can help quantify the degree of impairment</a:t>
            </a:r>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72" y="3905248"/>
            <a:ext cx="3539496" cy="2902387"/>
          </a:xfrm>
          <a:prstGeom prst="rect">
            <a:avLst/>
          </a:prstGeom>
        </p:spPr>
      </p:pic>
    </p:spTree>
    <p:extLst>
      <p:ext uri="{BB962C8B-B14F-4D97-AF65-F5344CB8AC3E}">
        <p14:creationId xmlns:p14="http://schemas.microsoft.com/office/powerpoint/2010/main" val="43129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6000" dirty="0" smtClean="0"/>
              <a:t>Body </a:t>
            </a:r>
            <a:r>
              <a:rPr lang="fr-FR" sz="6000" dirty="0" err="1" smtClean="0"/>
              <a:t>temperature</a:t>
            </a:r>
            <a:r>
              <a:rPr lang="fr-FR" sz="6000" dirty="0" smtClean="0"/>
              <a:t> 1</a:t>
            </a:r>
            <a:endParaRPr lang="fr-FR" sz="6000" dirty="0"/>
          </a:p>
        </p:txBody>
      </p:sp>
      <p:sp>
        <p:nvSpPr>
          <p:cNvPr id="3" name="Content Placeholder 2"/>
          <p:cNvSpPr>
            <a:spLocks noGrp="1"/>
          </p:cNvSpPr>
          <p:nvPr>
            <p:ph idx="1"/>
          </p:nvPr>
        </p:nvSpPr>
        <p:spPr/>
        <p:txBody>
          <a:bodyPr>
            <a:normAutofit fontScale="92500" lnSpcReduction="20000"/>
          </a:bodyPr>
          <a:lstStyle/>
          <a:p>
            <a:r>
              <a:rPr lang="en-US" dirty="0"/>
              <a:t>The normal body temperature of a person varies depending on gender, recent activity, food and fluid consumption, time of day, and, in women, the stage of the menstrual cycle. Normal body temperature can range from </a:t>
            </a:r>
            <a:r>
              <a:rPr lang="en-US" dirty="0" smtClean="0"/>
              <a:t>36.5 </a:t>
            </a:r>
            <a:r>
              <a:rPr lang="en-US" dirty="0"/>
              <a:t>degrees C, or </a:t>
            </a:r>
            <a:r>
              <a:rPr lang="en-US" dirty="0" smtClean="0"/>
              <a:t>Celsius </a:t>
            </a:r>
            <a:r>
              <a:rPr lang="en-US" dirty="0"/>
              <a:t>to </a:t>
            </a:r>
            <a:r>
              <a:rPr lang="en-US" dirty="0" smtClean="0"/>
              <a:t>37.2 </a:t>
            </a:r>
            <a:r>
              <a:rPr lang="en-US" dirty="0"/>
              <a:t>degrees </a:t>
            </a:r>
            <a:r>
              <a:rPr lang="en-US" dirty="0" smtClean="0"/>
              <a:t>C </a:t>
            </a:r>
            <a:r>
              <a:rPr lang="en-US" dirty="0"/>
              <a:t>for a healthy adult. A person's body temperature can be taken in any of the following ways</a:t>
            </a:r>
            <a:r>
              <a:rPr lang="en-US" dirty="0" smtClean="0"/>
              <a:t>:</a:t>
            </a:r>
          </a:p>
          <a:p>
            <a:pPr fontAlgn="base"/>
            <a:r>
              <a:rPr lang="en-US" b="1" dirty="0"/>
              <a:t>Orally. </a:t>
            </a:r>
            <a:r>
              <a:rPr lang="en-US" dirty="0"/>
              <a:t>Temperature can be taken by mouth using either the classic glass thermometer, or the more modern digital thermometers that use an electronic probe to measure body temperature.</a:t>
            </a:r>
          </a:p>
          <a:p>
            <a:pPr fontAlgn="base"/>
            <a:r>
              <a:rPr lang="en-US" b="1" dirty="0"/>
              <a:t>Rectally. </a:t>
            </a:r>
            <a:r>
              <a:rPr lang="en-US" dirty="0"/>
              <a:t>Temperatures taken rectally (using a glass or digital thermometer) tend to be 0.5 to 0.7 degrees </a:t>
            </a:r>
            <a:r>
              <a:rPr lang="en-US" dirty="0" smtClean="0"/>
              <a:t> </a:t>
            </a:r>
            <a:r>
              <a:rPr lang="en-US" dirty="0"/>
              <a:t>higher than when taken by mouth.</a:t>
            </a:r>
          </a:p>
          <a:p>
            <a:pPr fontAlgn="base"/>
            <a:r>
              <a:rPr lang="en-US" b="1" dirty="0"/>
              <a:t>Axillary. </a:t>
            </a:r>
            <a:r>
              <a:rPr lang="en-US" dirty="0"/>
              <a:t>Temperatures can be taken under the arm using a glass or digital thermometer. Temperatures taken by this route tend to be 0.3 to 0.4 degrees </a:t>
            </a:r>
            <a:r>
              <a:rPr lang="en-US" dirty="0" smtClean="0"/>
              <a:t>lower </a:t>
            </a:r>
            <a:r>
              <a:rPr lang="en-US" dirty="0"/>
              <a:t>than those temperatures taken by mouth.</a:t>
            </a:r>
          </a:p>
          <a:p>
            <a:endParaRPr lang="fr-FR" dirty="0"/>
          </a:p>
        </p:txBody>
      </p:sp>
    </p:spTree>
    <p:extLst>
      <p:ext uri="{BB962C8B-B14F-4D97-AF65-F5344CB8AC3E}">
        <p14:creationId xmlns:p14="http://schemas.microsoft.com/office/powerpoint/2010/main" val="6501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Body Temperature 2</a:t>
            </a:r>
            <a:endParaRPr lang="fr-FR" dirty="0"/>
          </a:p>
        </p:txBody>
      </p:sp>
      <p:sp>
        <p:nvSpPr>
          <p:cNvPr id="3" name="Content Placeholder 2"/>
          <p:cNvSpPr>
            <a:spLocks noGrp="1"/>
          </p:cNvSpPr>
          <p:nvPr>
            <p:ph idx="1"/>
          </p:nvPr>
        </p:nvSpPr>
        <p:spPr/>
        <p:txBody>
          <a:bodyPr>
            <a:normAutofit lnSpcReduction="10000"/>
          </a:bodyPr>
          <a:lstStyle/>
          <a:p>
            <a:r>
              <a:rPr lang="en-US" dirty="0"/>
              <a:t>By ear. A special thermometer can quickly measure the temperature of the ear drum, which reflects the body's core temperature (the temperature of the internal organs).</a:t>
            </a:r>
          </a:p>
          <a:p>
            <a:endParaRPr lang="en-US" dirty="0"/>
          </a:p>
          <a:p>
            <a:r>
              <a:rPr lang="en-US" dirty="0"/>
              <a:t>By skin. A special thermometer can quickly measure the temperature of the skin on the forehead.</a:t>
            </a:r>
          </a:p>
          <a:p>
            <a:endParaRPr lang="en-US" dirty="0"/>
          </a:p>
          <a:p>
            <a:r>
              <a:rPr lang="en-US" dirty="0"/>
              <a:t>Body temperature may be abnormal due to fever (high temperature) or hypothermia (low temperature). A fever is indicated when body temperature rises about one degree or more over the normal temperature of </a:t>
            </a:r>
            <a:r>
              <a:rPr lang="en-US" dirty="0" smtClean="0"/>
              <a:t>37,6 degrees (American Academy of Family Physicians)</a:t>
            </a:r>
            <a:endParaRPr lang="fr-FR" dirty="0"/>
          </a:p>
        </p:txBody>
      </p:sp>
    </p:spTree>
    <p:extLst>
      <p:ext uri="{BB962C8B-B14F-4D97-AF65-F5344CB8AC3E}">
        <p14:creationId xmlns:p14="http://schemas.microsoft.com/office/powerpoint/2010/main" val="133774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671" y="562446"/>
            <a:ext cx="9404723" cy="1400530"/>
          </a:xfrm>
        </p:spPr>
        <p:txBody>
          <a:bodyPr/>
          <a:lstStyle/>
          <a:p>
            <a:r>
              <a:rPr lang="fr-FR" sz="4800" dirty="0" err="1" smtClean="0"/>
              <a:t>Differents</a:t>
            </a:r>
            <a:r>
              <a:rPr lang="fr-FR" sz="4800" dirty="0" smtClean="0"/>
              <a:t> Types of </a:t>
            </a:r>
            <a:r>
              <a:rPr lang="fr-FR" sz="4800" dirty="0" err="1" smtClean="0"/>
              <a:t>Thermometers</a:t>
            </a:r>
            <a:endParaRPr lang="fr-FR"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383" y="2621280"/>
            <a:ext cx="4028260" cy="30662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576" y="2621280"/>
            <a:ext cx="2318785" cy="3066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113" y="2621280"/>
            <a:ext cx="3066288" cy="3066288"/>
          </a:xfrm>
          <a:prstGeom prst="rect">
            <a:avLst/>
          </a:prstGeom>
        </p:spPr>
      </p:pic>
    </p:spTree>
    <p:extLst>
      <p:ext uri="{BB962C8B-B14F-4D97-AF65-F5344CB8AC3E}">
        <p14:creationId xmlns:p14="http://schemas.microsoft.com/office/powerpoint/2010/main" val="166508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Height, Weight, Body Mass Index</a:t>
            </a:r>
            <a:endParaRPr lang="en-US" dirty="0"/>
          </a:p>
        </p:txBody>
      </p:sp>
      <p:sp>
        <p:nvSpPr>
          <p:cNvPr id="3" name="Content Placeholder 2"/>
          <p:cNvSpPr>
            <a:spLocks noGrp="1"/>
          </p:cNvSpPr>
          <p:nvPr>
            <p:ph idx="1"/>
          </p:nvPr>
        </p:nvSpPr>
        <p:spPr>
          <a:xfrm>
            <a:off x="1103312" y="1313646"/>
            <a:ext cx="10036913" cy="5447762"/>
          </a:xfrm>
        </p:spPr>
        <p:txBody>
          <a:bodyPr>
            <a:normAutofit/>
          </a:bodyPr>
          <a:lstStyle/>
          <a:p>
            <a:r>
              <a:rPr lang="en-US" dirty="0" smtClean="0"/>
              <a:t>Often forgotten, are also “vital signs”</a:t>
            </a:r>
          </a:p>
          <a:p>
            <a:r>
              <a:rPr lang="en-US" dirty="0"/>
              <a:t>Body mass index (BMI) is a measure of how healthy your weight is. Your BMI is calculated using your height and your weight:</a:t>
            </a:r>
          </a:p>
          <a:p>
            <a:endParaRPr lang="en-US" dirty="0"/>
          </a:p>
          <a:p>
            <a:r>
              <a:rPr lang="en-US" dirty="0"/>
              <a:t>BMI = weight (kg) divided by height squared (m2)</a:t>
            </a:r>
          </a:p>
          <a:p>
            <a:r>
              <a:rPr lang="en-US" dirty="0"/>
              <a:t>For example: the BMI of someone who is 175 cm tall (i.e. 1.75 m) who weighs 100 kg is worked out as follows:</a:t>
            </a:r>
          </a:p>
          <a:p>
            <a:endParaRPr lang="en-US" dirty="0"/>
          </a:p>
          <a:p>
            <a:r>
              <a:rPr lang="en-US" dirty="0"/>
              <a:t>BMI = 100 [weight in kg]/1.75  x 1.75 [height in m2] = 100/3.06</a:t>
            </a:r>
          </a:p>
          <a:p>
            <a:endParaRPr lang="en-US" dirty="0"/>
          </a:p>
          <a:p>
            <a:r>
              <a:rPr lang="en-US" dirty="0"/>
              <a:t>BMI = 32.6</a:t>
            </a:r>
          </a:p>
          <a:p>
            <a:endParaRPr lang="en-US" dirty="0"/>
          </a:p>
        </p:txBody>
      </p:sp>
    </p:spTree>
    <p:extLst>
      <p:ext uri="{BB962C8B-B14F-4D97-AF65-F5344CB8AC3E}">
        <p14:creationId xmlns:p14="http://schemas.microsoft.com/office/powerpoint/2010/main" val="375928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Categories</a:t>
            </a:r>
            <a:endParaRPr lang="en-US" dirty="0"/>
          </a:p>
        </p:txBody>
      </p:sp>
      <p:sp>
        <p:nvSpPr>
          <p:cNvPr id="3" name="Content Placeholder 2"/>
          <p:cNvSpPr>
            <a:spLocks noGrp="1"/>
          </p:cNvSpPr>
          <p:nvPr>
            <p:ph idx="1"/>
          </p:nvPr>
        </p:nvSpPr>
        <p:spPr>
          <a:xfrm>
            <a:off x="1103312" y="2052918"/>
            <a:ext cx="9534637" cy="5030462"/>
          </a:xfrm>
        </p:spPr>
        <p:txBody>
          <a:bodyPr>
            <a:normAutofit/>
          </a:bodyPr>
          <a:lstStyle/>
          <a:p>
            <a:endParaRPr lang="en-US" dirty="0"/>
          </a:p>
          <a:p>
            <a:r>
              <a:rPr lang="en-US" sz="2800" dirty="0"/>
              <a:t>BMI categories for people </a:t>
            </a:r>
            <a:r>
              <a:rPr lang="en-US" sz="2800" dirty="0" smtClean="0"/>
              <a:t>:</a:t>
            </a:r>
            <a:endParaRPr lang="en-US" sz="2800" dirty="0"/>
          </a:p>
          <a:p>
            <a:endParaRPr lang="en-US" sz="2800" dirty="0"/>
          </a:p>
          <a:p>
            <a:r>
              <a:rPr lang="en-US" sz="2800" dirty="0"/>
              <a:t>Underweight: lower than 18.5</a:t>
            </a:r>
          </a:p>
          <a:p>
            <a:r>
              <a:rPr lang="en-US" sz="2800" dirty="0"/>
              <a:t>Healthy: 18.5–24.9</a:t>
            </a:r>
          </a:p>
          <a:p>
            <a:r>
              <a:rPr lang="en-US" sz="2800" dirty="0"/>
              <a:t>Overweight: 25–29.9</a:t>
            </a:r>
          </a:p>
          <a:p>
            <a:r>
              <a:rPr lang="en-US" sz="2800" dirty="0"/>
              <a:t>Obese: 30 </a:t>
            </a:r>
            <a:r>
              <a:rPr lang="en-US" sz="2800" dirty="0" smtClean="0"/>
              <a:t>-39</a:t>
            </a:r>
          </a:p>
          <a:p>
            <a:r>
              <a:rPr lang="en-US" sz="2800" dirty="0" smtClean="0"/>
              <a:t>Morbid obese 40 or higher</a:t>
            </a:r>
            <a:endParaRPr lang="en-US" sz="2800" dirty="0"/>
          </a:p>
        </p:txBody>
      </p:sp>
    </p:spTree>
    <p:extLst>
      <p:ext uri="{BB962C8B-B14F-4D97-AF65-F5344CB8AC3E}">
        <p14:creationId xmlns:p14="http://schemas.microsoft.com/office/powerpoint/2010/main" val="7760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Frequents</a:t>
            </a:r>
            <a:r>
              <a:rPr lang="fr-FR" dirty="0" smtClean="0"/>
              <a:t> </a:t>
            </a:r>
            <a:r>
              <a:rPr lang="fr-FR" dirty="0" err="1" smtClean="0"/>
              <a:t>Risks</a:t>
            </a:r>
            <a:r>
              <a:rPr lang="fr-FR" dirty="0" smtClean="0"/>
              <a:t> </a:t>
            </a:r>
            <a:r>
              <a:rPr lang="fr-FR" dirty="0" err="1" smtClean="0"/>
              <a:t>Factors</a:t>
            </a:r>
            <a:r>
              <a:rPr lang="fr-FR" dirty="0" smtClean="0"/>
              <a:t> </a:t>
            </a:r>
            <a:r>
              <a:rPr lang="fr-FR" dirty="0" err="1" smtClean="0"/>
              <a:t>linked</a:t>
            </a:r>
            <a:r>
              <a:rPr lang="fr-FR" dirty="0" smtClean="0"/>
              <a:t> </a:t>
            </a:r>
            <a:r>
              <a:rPr lang="fr-FR" dirty="0" err="1" smtClean="0"/>
              <a:t>with</a:t>
            </a:r>
            <a:r>
              <a:rPr lang="fr-FR" dirty="0" smtClean="0"/>
              <a:t> </a:t>
            </a:r>
            <a:r>
              <a:rPr lang="fr-FR" dirty="0" err="1" smtClean="0"/>
              <a:t>Obesity</a:t>
            </a:r>
            <a:r>
              <a:rPr lang="fr-FR" dirty="0" smtClean="0"/>
              <a:t> (Mayo </a:t>
            </a:r>
            <a:r>
              <a:rPr lang="fr-FR" dirty="0" err="1" smtClean="0"/>
              <a:t>Clionic</a:t>
            </a:r>
            <a:r>
              <a:rPr lang="fr-FR" dirty="0" smtClean="0"/>
              <a:t>)</a:t>
            </a:r>
            <a:endParaRPr lang="fr-FR" dirty="0"/>
          </a:p>
        </p:txBody>
      </p:sp>
      <p:sp>
        <p:nvSpPr>
          <p:cNvPr id="3" name="Content Placeholder 2"/>
          <p:cNvSpPr>
            <a:spLocks noGrp="1"/>
          </p:cNvSpPr>
          <p:nvPr>
            <p:ph idx="1"/>
          </p:nvPr>
        </p:nvSpPr>
        <p:spPr/>
        <p:txBody>
          <a:bodyPr/>
          <a:lstStyle/>
          <a:p>
            <a:r>
              <a:rPr lang="en-US" dirty="0"/>
              <a:t>Heart disease</a:t>
            </a:r>
          </a:p>
          <a:p>
            <a:r>
              <a:rPr lang="en-US" dirty="0"/>
              <a:t>Diabetes</a:t>
            </a:r>
          </a:p>
          <a:p>
            <a:r>
              <a:rPr lang="en-US" dirty="0"/>
              <a:t>Abnormal cholesterol — a high triglyceride level but a low level of high-density lipoprotein (HDL, or "good") cholesterol</a:t>
            </a:r>
          </a:p>
          <a:p>
            <a:r>
              <a:rPr lang="en-US" dirty="0"/>
              <a:t>High blood pressure</a:t>
            </a:r>
          </a:p>
          <a:p>
            <a:r>
              <a:rPr lang="en-US" dirty="0"/>
              <a:t>Metabolic syndrome</a:t>
            </a: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598" y="3606085"/>
            <a:ext cx="5478675" cy="3244652"/>
          </a:xfrm>
          <a:prstGeom prst="rect">
            <a:avLst/>
          </a:prstGeom>
        </p:spPr>
      </p:pic>
    </p:spTree>
    <p:extLst>
      <p:ext uri="{BB962C8B-B14F-4D97-AF65-F5344CB8AC3E}">
        <p14:creationId xmlns:p14="http://schemas.microsoft.com/office/powerpoint/2010/main" val="139901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23" y="117867"/>
            <a:ext cx="9404723" cy="1400530"/>
          </a:xfrm>
        </p:spPr>
        <p:txBody>
          <a:bodyPr/>
          <a:lstStyle/>
          <a:p>
            <a:r>
              <a:rPr lang="fr-FR" dirty="0" err="1" smtClean="0"/>
              <a:t>Weight</a:t>
            </a:r>
            <a:r>
              <a:rPr lang="fr-FR" dirty="0" smtClean="0"/>
              <a:t> Chart</a:t>
            </a:r>
            <a:endParaRPr lang="fr-F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918" y="1210614"/>
            <a:ext cx="10634003" cy="5597642"/>
          </a:xfrm>
        </p:spPr>
      </p:pic>
    </p:spTree>
    <p:extLst>
      <p:ext uri="{BB962C8B-B14F-4D97-AF65-F5344CB8AC3E}">
        <p14:creationId xmlns:p14="http://schemas.microsoft.com/office/powerpoint/2010/main" val="315569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6600" dirty="0" smtClean="0"/>
              <a:t>Last Word</a:t>
            </a:r>
            <a:endParaRPr lang="fr-FR" sz="6600" dirty="0"/>
          </a:p>
        </p:txBody>
      </p:sp>
      <p:sp>
        <p:nvSpPr>
          <p:cNvPr id="3" name="Content Placeholder 2"/>
          <p:cNvSpPr>
            <a:spLocks noGrp="1"/>
          </p:cNvSpPr>
          <p:nvPr>
            <p:ph idx="1"/>
          </p:nvPr>
        </p:nvSpPr>
        <p:spPr>
          <a:xfrm>
            <a:off x="459368" y="2040040"/>
            <a:ext cx="7293713" cy="3884243"/>
          </a:xfrm>
        </p:spPr>
        <p:txBody>
          <a:bodyPr>
            <a:normAutofit/>
          </a:bodyPr>
          <a:lstStyle/>
          <a:p>
            <a:r>
              <a:rPr lang="fr-FR" sz="5400" dirty="0" err="1" smtClean="0"/>
              <a:t>Thank</a:t>
            </a:r>
            <a:r>
              <a:rPr lang="fr-FR" sz="5400" dirty="0" smtClean="0"/>
              <a:t> You for </a:t>
            </a:r>
            <a:r>
              <a:rPr lang="fr-FR" sz="5400" dirty="0" err="1" smtClean="0"/>
              <a:t>your</a:t>
            </a:r>
            <a:r>
              <a:rPr lang="fr-FR" sz="5400" dirty="0" smtClean="0"/>
              <a:t> attention</a:t>
            </a:r>
          </a:p>
          <a:p>
            <a:r>
              <a:rPr lang="fr-FR" sz="5400" dirty="0" smtClean="0"/>
              <a:t>Merci pour votre attention</a:t>
            </a:r>
            <a:endParaRPr lang="fr-FR"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86" y="1358346"/>
            <a:ext cx="4748013" cy="5499654"/>
          </a:xfrm>
          <a:prstGeom prst="rect">
            <a:avLst/>
          </a:prstGeom>
        </p:spPr>
      </p:pic>
    </p:spTree>
    <p:extLst>
      <p:ext uri="{BB962C8B-B14F-4D97-AF65-F5344CB8AC3E}">
        <p14:creationId xmlns:p14="http://schemas.microsoft.com/office/powerpoint/2010/main" val="107677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a:t>
            </a:r>
            <a:r>
              <a:rPr lang="fr-FR" dirty="0" err="1" smtClean="0"/>
              <a:t>measurement</a:t>
            </a:r>
            <a:endParaRPr lang="fr-FR" dirty="0"/>
          </a:p>
        </p:txBody>
      </p:sp>
      <p:sp>
        <p:nvSpPr>
          <p:cNvPr id="3" name="Content Placeholder 2"/>
          <p:cNvSpPr>
            <a:spLocks noGrp="1"/>
          </p:cNvSpPr>
          <p:nvPr>
            <p:ph idx="1"/>
          </p:nvPr>
        </p:nvSpPr>
        <p:spPr>
          <a:xfrm>
            <a:off x="1103312" y="2052918"/>
            <a:ext cx="9979216" cy="5701194"/>
          </a:xfrm>
        </p:spPr>
        <p:txBody>
          <a:bodyPr/>
          <a:lstStyle/>
          <a:p>
            <a:r>
              <a:rPr lang="en-US" dirty="0"/>
              <a:t>Vital signs include the measurement of: </a:t>
            </a:r>
            <a:endParaRPr lang="en-US" dirty="0" smtClean="0"/>
          </a:p>
          <a:p>
            <a:r>
              <a:rPr lang="en-US" dirty="0" smtClean="0"/>
              <a:t>temperature</a:t>
            </a:r>
            <a:r>
              <a:rPr lang="en-US" dirty="0"/>
              <a:t>, </a:t>
            </a:r>
            <a:endParaRPr lang="en-US" dirty="0" smtClean="0"/>
          </a:p>
          <a:p>
            <a:r>
              <a:rPr lang="en-US" dirty="0" smtClean="0"/>
              <a:t>respiratory </a:t>
            </a:r>
            <a:r>
              <a:rPr lang="en-US" dirty="0"/>
              <a:t>rate, </a:t>
            </a:r>
            <a:endParaRPr lang="en-US" dirty="0" smtClean="0"/>
          </a:p>
          <a:p>
            <a:r>
              <a:rPr lang="en-US" dirty="0" smtClean="0"/>
              <a:t>pulse</a:t>
            </a:r>
            <a:r>
              <a:rPr lang="en-US" dirty="0"/>
              <a:t>, </a:t>
            </a:r>
            <a:endParaRPr lang="en-US" dirty="0" smtClean="0"/>
          </a:p>
          <a:p>
            <a:r>
              <a:rPr lang="en-US" dirty="0" smtClean="0"/>
              <a:t>blood </a:t>
            </a:r>
            <a:r>
              <a:rPr lang="en-US" dirty="0"/>
              <a:t>pressure </a:t>
            </a:r>
            <a:endParaRPr lang="en-US" dirty="0" smtClean="0"/>
          </a:p>
          <a:p>
            <a:pPr marL="0" indent="0">
              <a:buNone/>
            </a:pPr>
            <a:r>
              <a:rPr lang="en-US" dirty="0" smtClean="0"/>
              <a:t>And</a:t>
            </a:r>
            <a:r>
              <a:rPr lang="en-US" dirty="0"/>
              <a:t>, </a:t>
            </a:r>
            <a:r>
              <a:rPr lang="en-US" dirty="0" smtClean="0"/>
              <a:t>when </a:t>
            </a:r>
            <a:r>
              <a:rPr lang="en-US" dirty="0" smtClean="0"/>
              <a:t>appropriate:</a:t>
            </a:r>
          </a:p>
          <a:p>
            <a:pPr marL="0" indent="0">
              <a:buNone/>
            </a:pPr>
            <a:r>
              <a:rPr lang="en-US" dirty="0" smtClean="0">
                <a:solidFill>
                  <a:srgbClr val="FFFF00"/>
                </a:solidFill>
              </a:rPr>
              <a:t>blood </a:t>
            </a:r>
            <a:r>
              <a:rPr lang="en-US" dirty="0">
                <a:solidFill>
                  <a:srgbClr val="FFFF00"/>
                </a:solidFill>
              </a:rPr>
              <a:t>oxygen saturation</a:t>
            </a:r>
            <a:r>
              <a:rPr lang="en-US" dirty="0"/>
              <a:t>. </a:t>
            </a:r>
            <a:endParaRPr lang="en-US" dirty="0" smtClean="0"/>
          </a:p>
          <a:p>
            <a:pPr marL="0" indent="0">
              <a:buNone/>
            </a:pPr>
            <a:r>
              <a:rPr lang="en-US" dirty="0" smtClean="0"/>
              <a:t>These </a:t>
            </a:r>
            <a:r>
              <a:rPr lang="en-US" dirty="0"/>
              <a:t>numbers provide critical information (hence the name "vital") about a patient's state of health</a:t>
            </a:r>
            <a:endParaRPr lang="fr-FR" dirty="0"/>
          </a:p>
        </p:txBody>
      </p:sp>
    </p:spTree>
    <p:extLst>
      <p:ext uri="{BB962C8B-B14F-4D97-AF65-F5344CB8AC3E}">
        <p14:creationId xmlns:p14="http://schemas.microsoft.com/office/powerpoint/2010/main" val="20303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sz="6000" dirty="0" smtClean="0"/>
              <a:t>Vascular Anatomy</a:t>
            </a:r>
            <a:endParaRPr lang="fr-FR" sz="6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534" y="1316735"/>
            <a:ext cx="6298418" cy="5540299"/>
          </a:xfrm>
        </p:spPr>
      </p:pic>
    </p:spTree>
    <p:extLst>
      <p:ext uri="{BB962C8B-B14F-4D97-AF65-F5344CB8AC3E}">
        <p14:creationId xmlns:p14="http://schemas.microsoft.com/office/powerpoint/2010/main" val="41634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Radial Pulse</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9770" y="1100925"/>
            <a:ext cx="5914918" cy="5699644"/>
          </a:xfrm>
        </p:spPr>
      </p:pic>
    </p:spTree>
    <p:extLst>
      <p:ext uri="{BB962C8B-B14F-4D97-AF65-F5344CB8AC3E}">
        <p14:creationId xmlns:p14="http://schemas.microsoft.com/office/powerpoint/2010/main" val="166269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Taking</a:t>
            </a:r>
            <a:r>
              <a:rPr lang="fr-FR" dirty="0" smtClean="0"/>
              <a:t> The Pulse</a:t>
            </a:r>
            <a:endParaRPr lang="fr-FR" dirty="0"/>
          </a:p>
        </p:txBody>
      </p:sp>
      <p:sp>
        <p:nvSpPr>
          <p:cNvPr id="3" name="Content Placeholder 2"/>
          <p:cNvSpPr>
            <a:spLocks noGrp="1"/>
          </p:cNvSpPr>
          <p:nvPr>
            <p:ph idx="1"/>
          </p:nvPr>
        </p:nvSpPr>
        <p:spPr/>
        <p:txBody>
          <a:bodyPr/>
          <a:lstStyle/>
          <a:p>
            <a:r>
              <a:rPr lang="en-US" dirty="0">
                <a:latin typeface="Times New Roman" panose="02020603050405020304" pitchFamily="18" charset="0"/>
              </a:rPr>
              <a:t>Push lightly at first, adding pressure if there is a lot of subcutaneous fat or you are unable to detect a pulse. If you push too hard, you might occlude the vessel and mistake your own pulse for that of the patient. During palpation, note the following:</a:t>
            </a:r>
          </a:p>
          <a:p>
            <a:pPr>
              <a:buFont typeface="+mj-lt"/>
              <a:buAutoNum type="arabicPeriod"/>
            </a:pPr>
            <a:r>
              <a:rPr lang="en-US" dirty="0">
                <a:latin typeface="Times New Roman" panose="02020603050405020304" pitchFamily="18" charset="0"/>
              </a:rPr>
              <a:t>Quantity: Measure the rate of the pulse (recorded in beats per minute). Count for 30 seconds and multiply by 2 (or 15 seconds x 4). If the rate is particularly slow or fast, it is probably best to measure for a full 60 seconds in order to minimize the impact of any error in recording over shorter periods of time. Normal is between </a:t>
            </a:r>
            <a:r>
              <a:rPr lang="en-US" b="1" i="1" dirty="0">
                <a:latin typeface="Times New Roman" panose="02020603050405020304" pitchFamily="18" charset="0"/>
              </a:rPr>
              <a:t>60 and 100</a:t>
            </a:r>
            <a:r>
              <a:rPr lang="en-US" dirty="0">
                <a:latin typeface="Times New Roman" panose="02020603050405020304" pitchFamily="18" charset="0"/>
              </a:rPr>
              <a:t>.</a:t>
            </a:r>
          </a:p>
        </p:txBody>
      </p:sp>
    </p:spTree>
    <p:extLst>
      <p:ext uri="{BB962C8B-B14F-4D97-AF65-F5344CB8AC3E}">
        <p14:creationId xmlns:p14="http://schemas.microsoft.com/office/powerpoint/2010/main" val="25593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Pulse- </a:t>
            </a:r>
            <a:r>
              <a:rPr lang="fr-FR" dirty="0" err="1" smtClean="0"/>
              <a:t>continued</a:t>
            </a:r>
            <a:endParaRPr lang="fr-FR" dirty="0"/>
          </a:p>
        </p:txBody>
      </p:sp>
      <p:sp>
        <p:nvSpPr>
          <p:cNvPr id="3" name="Content Placeholder 2"/>
          <p:cNvSpPr>
            <a:spLocks noGrp="1"/>
          </p:cNvSpPr>
          <p:nvPr>
            <p:ph idx="1"/>
          </p:nvPr>
        </p:nvSpPr>
        <p:spPr/>
        <p:txBody>
          <a:bodyPr/>
          <a:lstStyle/>
          <a:p>
            <a:r>
              <a:rPr lang="en-US" dirty="0"/>
              <a:t>Regularity: Is the time between beats constant? In the normal setting, the heart rate should appear metronomic. Irregular rhythms, however, are quite common. If the pattern is entirely chaotic with no discernable pattern, it is referred to as irregularly irregular and likely represents atrial fibrillation. Extra beats can also be added into the normal pattern, in which case the rhythm is described as regularly irregular</a:t>
            </a:r>
            <a:r>
              <a:rPr lang="en-US" dirty="0" smtClean="0"/>
              <a:t>.</a:t>
            </a:r>
          </a:p>
          <a:p>
            <a:r>
              <a:rPr lang="en-US" dirty="0"/>
              <a:t>Volume: Does the pulse volume (i.e. the subjective sense of fullness) feel normal? This reflects changes in stroke volume. In the setting of hypovolemia, for example, the pulse volume is relatively low (aka weak or </a:t>
            </a:r>
            <a:r>
              <a:rPr lang="en-US" dirty="0" err="1"/>
              <a:t>thready</a:t>
            </a:r>
            <a:r>
              <a:rPr lang="en-US" dirty="0"/>
              <a:t>). There may even be beat to beat variation in the volume, occurring occasionally with systolic heart failure.</a:t>
            </a:r>
            <a:endParaRPr lang="fr-FR" dirty="0"/>
          </a:p>
        </p:txBody>
      </p:sp>
    </p:spTree>
    <p:extLst>
      <p:ext uri="{BB962C8B-B14F-4D97-AF65-F5344CB8AC3E}">
        <p14:creationId xmlns:p14="http://schemas.microsoft.com/office/powerpoint/2010/main" val="344825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6600" dirty="0"/>
              <a:t>Blood Pressure</a:t>
            </a:r>
          </a:p>
        </p:txBody>
      </p:sp>
      <p:sp>
        <p:nvSpPr>
          <p:cNvPr id="3" name="Content Placeholder 2"/>
          <p:cNvSpPr>
            <a:spLocks noGrp="1"/>
          </p:cNvSpPr>
          <p:nvPr>
            <p:ph idx="1"/>
          </p:nvPr>
        </p:nvSpPr>
        <p:spPr/>
        <p:txBody>
          <a:bodyPr>
            <a:normAutofit fontScale="92500" lnSpcReduction="20000"/>
          </a:bodyPr>
          <a:lstStyle/>
          <a:p>
            <a:r>
              <a:rPr lang="en-US" dirty="0"/>
              <a:t> Blood pressure (BP) is measured using mercury based manometers, with readings reported in millimeters of mercury (mm Hg). The size of the BP cuff will affect the accuracy of these readings. </a:t>
            </a:r>
            <a:endParaRPr lang="en-US" dirty="0" smtClean="0"/>
          </a:p>
          <a:p>
            <a:r>
              <a:rPr lang="en-US" dirty="0" smtClean="0"/>
              <a:t>The </a:t>
            </a:r>
            <a:r>
              <a:rPr lang="en-US" dirty="0"/>
              <a:t>inflatable bladder, which can be felt through the vinyl covering of the cuff, should reach roughly </a:t>
            </a:r>
            <a:r>
              <a:rPr lang="en-US" i="1" dirty="0">
                <a:solidFill>
                  <a:srgbClr val="FFC000"/>
                </a:solidFill>
              </a:rPr>
              <a:t>80% around the circumference of the arm </a:t>
            </a:r>
            <a:r>
              <a:rPr lang="en-US" dirty="0"/>
              <a:t>while its </a:t>
            </a:r>
            <a:r>
              <a:rPr lang="en-US" i="1" dirty="0">
                <a:solidFill>
                  <a:srgbClr val="FFFF00"/>
                </a:solidFill>
              </a:rPr>
              <a:t>width should cover roughly 40%. </a:t>
            </a:r>
            <a:r>
              <a:rPr lang="en-US" dirty="0"/>
              <a:t>If it is too small, the readings will be artificially elevated. The opposite occurs if the cuff is too large. </a:t>
            </a:r>
            <a:endParaRPr lang="en-US" dirty="0" smtClean="0"/>
          </a:p>
          <a:p>
            <a:r>
              <a:rPr lang="en-US" dirty="0" smtClean="0"/>
              <a:t>Clinics </a:t>
            </a:r>
            <a:r>
              <a:rPr lang="en-US" dirty="0"/>
              <a:t>should have at least </a:t>
            </a:r>
            <a:r>
              <a:rPr lang="en-US" dirty="0" smtClean="0"/>
              <a:t>3 </a:t>
            </a:r>
            <a:r>
              <a:rPr lang="en-US" dirty="0"/>
              <a:t>cuff sizes available</a:t>
            </a:r>
            <a:r>
              <a:rPr lang="en-US" dirty="0" smtClean="0"/>
              <a:t>, children, </a:t>
            </a:r>
            <a:r>
              <a:rPr lang="en-US" dirty="0"/>
              <a:t>normal and large</a:t>
            </a:r>
            <a:r>
              <a:rPr lang="en-US" dirty="0" smtClean="0"/>
              <a:t>.</a:t>
            </a:r>
          </a:p>
          <a:p>
            <a:r>
              <a:rPr lang="en-US" dirty="0"/>
              <a:t>In order to measure the BP, proceed as follows</a:t>
            </a:r>
            <a:r>
              <a:rPr lang="en-US" dirty="0" smtClean="0"/>
              <a:t>: Wrap </a:t>
            </a:r>
            <a:r>
              <a:rPr lang="en-US" dirty="0"/>
              <a:t>the cuff around the patient's upper arm so that the line marked "artery" is roughly over the brachial artery, located towards the medial aspect of the </a:t>
            </a:r>
            <a:r>
              <a:rPr lang="en-US" dirty="0" err="1"/>
              <a:t>antecubital</a:t>
            </a:r>
            <a:r>
              <a:rPr lang="en-US" dirty="0"/>
              <a:t> fossa (i.e. the crook on the inside of their elbow). The placement does not have to be exact nor do you actually need to identify this artery by palpation.</a:t>
            </a:r>
          </a:p>
          <a:p>
            <a:endParaRPr lang="fr-FR" dirty="0"/>
          </a:p>
        </p:txBody>
      </p:sp>
    </p:spTree>
    <p:extLst>
      <p:ext uri="{BB962C8B-B14F-4D97-AF65-F5344CB8AC3E}">
        <p14:creationId xmlns:p14="http://schemas.microsoft.com/office/powerpoint/2010/main" val="77557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Technique</a:t>
            </a:r>
            <a:endParaRPr lang="fr-FR" dirty="0"/>
          </a:p>
        </p:txBody>
      </p:sp>
      <p:sp>
        <p:nvSpPr>
          <p:cNvPr id="3" name="Content Placeholder 2"/>
          <p:cNvSpPr>
            <a:spLocks noGrp="1"/>
          </p:cNvSpPr>
          <p:nvPr>
            <p:ph idx="1"/>
          </p:nvPr>
        </p:nvSpPr>
        <p:spPr/>
        <p:txBody>
          <a:bodyPr/>
          <a:lstStyle/>
          <a:p>
            <a:r>
              <a:rPr lang="en-US" dirty="0"/>
              <a:t>Wrap the cuff around the patient's upper arm so that the line marked "artery" is roughly over the brachial artery</a:t>
            </a: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969" y="2987040"/>
            <a:ext cx="8972567" cy="3767328"/>
          </a:xfrm>
          <a:prstGeom prst="rect">
            <a:avLst/>
          </a:prstGeom>
        </p:spPr>
      </p:pic>
    </p:spTree>
    <p:extLst>
      <p:ext uri="{BB962C8B-B14F-4D97-AF65-F5344CB8AC3E}">
        <p14:creationId xmlns:p14="http://schemas.microsoft.com/office/powerpoint/2010/main" val="180809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clinically relevant thoughts about high blood </a:t>
            </a:r>
            <a:r>
              <a:rPr lang="en-US" dirty="0" smtClean="0"/>
              <a:t>pressure (Ohio S U):</a:t>
            </a:r>
            <a:endParaRPr lang="fr-FR" dirty="0"/>
          </a:p>
        </p:txBody>
      </p:sp>
      <p:sp>
        <p:nvSpPr>
          <p:cNvPr id="3" name="Content Placeholder 2"/>
          <p:cNvSpPr>
            <a:spLocks noGrp="1"/>
          </p:cNvSpPr>
          <p:nvPr>
            <p:ph idx="1"/>
          </p:nvPr>
        </p:nvSpPr>
        <p:spPr/>
        <p:txBody>
          <a:bodyPr>
            <a:normAutofit fontScale="85000" lnSpcReduction="20000"/>
          </a:bodyPr>
          <a:lstStyle/>
          <a:p>
            <a:r>
              <a:rPr lang="en-US" dirty="0"/>
              <a:t>Hypertension is very common disease (&gt; 25% in US affected</a:t>
            </a:r>
            <a:r>
              <a:rPr lang="en-US" dirty="0" smtClean="0"/>
              <a:t>).</a:t>
            </a:r>
            <a:r>
              <a:rPr lang="en-GB" dirty="0" smtClean="0"/>
              <a:t> </a:t>
            </a:r>
            <a:r>
              <a:rPr lang="en-GB" dirty="0"/>
              <a:t>In South Africa, for example, up to </a:t>
            </a:r>
            <a:r>
              <a:rPr lang="en-GB" dirty="0">
                <a:solidFill>
                  <a:schemeClr val="accent3"/>
                </a:solidFill>
              </a:rPr>
              <a:t>50% of the people between the ages of 40 and 60 suffered from high blood pressure</a:t>
            </a:r>
            <a:r>
              <a:rPr lang="en-GB" dirty="0"/>
              <a:t>. </a:t>
            </a:r>
            <a:endParaRPr lang="en-GB" dirty="0" smtClean="0"/>
          </a:p>
          <a:p>
            <a:r>
              <a:rPr lang="en-GB" dirty="0" smtClean="0"/>
              <a:t>In </a:t>
            </a:r>
            <a:r>
              <a:rPr lang="en-GB" dirty="0"/>
              <a:t>addition, there were also stark difference in different settings in the same countries. And in some areas despite treatment being high, people’s blood pressure was not under control, raising questions about the effectiveness of their treatment and how well they stuck to drug </a:t>
            </a:r>
            <a:r>
              <a:rPr lang="en-GB" dirty="0" smtClean="0"/>
              <a:t>regimens. HBP </a:t>
            </a:r>
            <a:r>
              <a:rPr lang="en-US" dirty="0" smtClean="0"/>
              <a:t> </a:t>
            </a:r>
            <a:r>
              <a:rPr lang="en-US" dirty="0"/>
              <a:t>&amp; defined on basis of severity:</a:t>
            </a:r>
          </a:p>
          <a:p>
            <a:endParaRPr lang="en-US" dirty="0"/>
          </a:p>
          <a:p>
            <a:r>
              <a:rPr lang="en-US" dirty="0"/>
              <a:t>Pre-hypertension : Systolic BP 120-140 or diastolic BP 80-90.</a:t>
            </a:r>
          </a:p>
          <a:p>
            <a:r>
              <a:rPr lang="en-US" dirty="0"/>
              <a:t>Stage I hypertension: Systolic BP &gt; 140-160 or diastolic BP &gt;90-100.</a:t>
            </a:r>
          </a:p>
          <a:p>
            <a:r>
              <a:rPr lang="en-US" dirty="0"/>
              <a:t>Stage II: Systolic BP &gt; 160 or diastolic BP &gt; 100.</a:t>
            </a:r>
          </a:p>
          <a:p>
            <a:r>
              <a:rPr lang="en-US" dirty="0"/>
              <a:t>Ideally, several measures on different occasions should verify the finding. One time measures &gt; 160/100 also confirms the diagnosis. It's worth mentioning that normal is 110s/70s, and cardiovascular risk rises w/any values above these points.</a:t>
            </a:r>
            <a:endParaRPr lang="fr-FR" dirty="0"/>
          </a:p>
        </p:txBody>
      </p:sp>
    </p:spTree>
    <p:extLst>
      <p:ext uri="{BB962C8B-B14F-4D97-AF65-F5344CB8AC3E}">
        <p14:creationId xmlns:p14="http://schemas.microsoft.com/office/powerpoint/2010/main" val="414325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122</TotalTime>
  <Words>1097</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Ion</vt:lpstr>
      <vt:lpstr>Vital Signs</vt:lpstr>
      <vt:lpstr>The measurement</vt:lpstr>
      <vt:lpstr>              Vascular Anatomy</vt:lpstr>
      <vt:lpstr>                   Radial Pulse</vt:lpstr>
      <vt:lpstr>Taking The Pulse</vt:lpstr>
      <vt:lpstr>The Pulse- continued</vt:lpstr>
      <vt:lpstr>Blood Pressure</vt:lpstr>
      <vt:lpstr>Technique</vt:lpstr>
      <vt:lpstr>A few clinically relevant thoughts about high blood pressure (Ohio S U):</vt:lpstr>
      <vt:lpstr>Oxygen Saturation</vt:lpstr>
      <vt:lpstr>Body temperature 1</vt:lpstr>
      <vt:lpstr>Body Temperature 2</vt:lpstr>
      <vt:lpstr>Differents Types of Thermometers</vt:lpstr>
      <vt:lpstr>Height, Weight, Body Mass Index</vt:lpstr>
      <vt:lpstr>BMI Categories</vt:lpstr>
      <vt:lpstr>Frequents Risks Factors linked with Obesity (Mayo Clionic)</vt:lpstr>
      <vt:lpstr>Weight Chart</vt:lpstr>
      <vt:lpstr>Last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Signs</dc:title>
  <dc:creator>TD</dc:creator>
  <cp:lastModifiedBy>ASUS</cp:lastModifiedBy>
  <cp:revision>20</cp:revision>
  <dcterms:created xsi:type="dcterms:W3CDTF">2015-10-18T09:50:49Z</dcterms:created>
  <dcterms:modified xsi:type="dcterms:W3CDTF">2018-01-22T11:43:18Z</dcterms:modified>
</cp:coreProperties>
</file>